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6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35" r:id="rId10"/>
    <p:sldId id="434" r:id="rId11"/>
    <p:sldId id="403" r:id="rId12"/>
    <p:sldId id="429" r:id="rId13"/>
    <p:sldId id="422" r:id="rId14"/>
    <p:sldId id="299" r:id="rId15"/>
    <p:sldId id="400" r:id="rId16"/>
    <p:sldId id="399" r:id="rId17"/>
    <p:sldId id="406" r:id="rId18"/>
    <p:sldId id="405" r:id="rId19"/>
    <p:sldId id="407" r:id="rId20"/>
    <p:sldId id="408" r:id="rId21"/>
    <p:sldId id="409" r:id="rId22"/>
    <p:sldId id="445" r:id="rId23"/>
    <p:sldId id="412" r:id="rId24"/>
    <p:sldId id="383" r:id="rId25"/>
    <p:sldId id="396" r:id="rId26"/>
    <p:sldId id="356" r:id="rId27"/>
    <p:sldId id="390" r:id="rId28"/>
    <p:sldId id="436" r:id="rId29"/>
    <p:sldId id="391" r:id="rId30"/>
    <p:sldId id="388" r:id="rId31"/>
    <p:sldId id="415" r:id="rId32"/>
    <p:sldId id="393" r:id="rId33"/>
    <p:sldId id="394" r:id="rId34"/>
    <p:sldId id="443" r:id="rId35"/>
    <p:sldId id="392" r:id="rId36"/>
    <p:sldId id="437" r:id="rId37"/>
    <p:sldId id="438" r:id="rId38"/>
    <p:sldId id="440" r:id="rId39"/>
    <p:sldId id="441" r:id="rId40"/>
    <p:sldId id="442" r:id="rId41"/>
    <p:sldId id="419" r:id="rId42"/>
    <p:sldId id="433" r:id="rId43"/>
    <p:sldId id="430" r:id="rId44"/>
    <p:sldId id="306" r:id="rId45"/>
  </p:sldIdLst>
  <p:sldSz cx="9144000" cy="5143500" type="screen16x9"/>
  <p:notesSz cx="6858000" cy="9144000"/>
  <p:embeddedFontLst>
    <p:embeddedFont>
      <p:font typeface="Arial Unicode MS" panose="020B0604020202020204" charset="-128"/>
      <p:regular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45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49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333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69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996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24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90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87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1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0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654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Процедурное </a:t>
            </a:r>
            <a:r>
              <a:rPr lang="ru-RU" sz="1200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перемешанного кода — «спагетти-кода» или «лапши</a:t>
            </a:r>
            <a:r>
              <a:rPr lang="ru-RU" sz="1200" dirty="0" smtClean="0"/>
              <a:t>».</a:t>
            </a:r>
            <a:endParaRPr lang="en-US" sz="1200" dirty="0" smtClean="0"/>
          </a:p>
          <a:p>
            <a:endParaRPr lang="en-US" sz="1200" dirty="0"/>
          </a:p>
          <a:p>
            <a:r>
              <a:rPr lang="ru-RU" sz="1200" dirty="0"/>
              <a:t>Минусы использования функционального программирования </a:t>
            </a:r>
            <a:r>
              <a:rPr lang="ru-RU" sz="1200" b="1" dirty="0"/>
              <a:t>для крупных проектов</a:t>
            </a:r>
            <a:r>
              <a:rPr lang="ru-RU" sz="1200" dirty="0"/>
              <a:t>:</a:t>
            </a:r>
          </a:p>
          <a:p>
            <a:pPr marL="342900" indent="-342900">
              <a:buAutoNum type="arabicPeriod"/>
            </a:pPr>
            <a:r>
              <a:rPr lang="ru-RU" sz="1200" dirty="0"/>
              <a:t>Сложно управлять кодом в виду того, что</a:t>
            </a:r>
            <a:r>
              <a:rPr lang="en-US" sz="1200" dirty="0"/>
              <a:t> </a:t>
            </a:r>
            <a:r>
              <a:rPr lang="ru-RU" sz="1200" dirty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sz="1200" dirty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sz="1200" dirty="0"/>
              <a:t>Необходимо было копировать код и, как следствие, его дублировать.</a:t>
            </a:r>
          </a:p>
          <a:p>
            <a:endParaRPr lang="en-US" sz="1200" dirty="0" smtClean="0"/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72" y="1633307"/>
            <a:ext cx="3375668" cy="225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8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В </a:t>
            </a:r>
            <a:r>
              <a:rPr lang="en-US" dirty="0" smtClean="0"/>
              <a:t>C# </a:t>
            </a: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21744" y="746826"/>
            <a:ext cx="29179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Coder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Поле(я)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salary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Свойство(а)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{   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200" dirty="0" smtClean="0">
                <a:latin typeface="Consolas"/>
              </a:rPr>
              <a:t> {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;} }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Метод(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WriteCode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Конструктор(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Coder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</a:t>
            </a:r>
          </a:p>
          <a:p>
            <a:r>
              <a:rPr lang="en-US" sz="1200" dirty="0" smtClean="0">
                <a:latin typeface="Consolas"/>
              </a:rPr>
              <a:t>    {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  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03" y="1539438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907597" y="3639946"/>
            <a:ext cx="2677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RunEngine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182527" y="2612193"/>
            <a:ext cx="2905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Engine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GetAir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angularVelocity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27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ru-RU" dirty="0" smtClean="0">
                <a:solidFill>
                  <a:srgbClr val="0000FF"/>
                </a:solidFill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13466" y="1601821"/>
            <a:ext cx="33262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GetSpeed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200" dirty="0" smtClean="0">
                <a:latin typeface="Consolas"/>
              </a:rPr>
              <a:t>;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SuperCar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GetSpeed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98658"/>
                </a:solidFill>
                <a:latin typeface="Consolas"/>
              </a:rPr>
              <a:t>200</a:t>
            </a:r>
            <a:r>
              <a:rPr lang="en-US" sz="1200" dirty="0" smtClean="0">
                <a:latin typeface="Consolas"/>
              </a:rPr>
              <a:t>;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3" y="2087998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Best Practice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27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ru-RU" dirty="0" smtClean="0">
                <a:solidFill>
                  <a:srgbClr val="0000FF"/>
                </a:solidFill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13466" y="1601821"/>
            <a:ext cx="33262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GetSpeed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200" dirty="0" smtClean="0">
                <a:latin typeface="Consolas"/>
              </a:rPr>
              <a:t>;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SuperCar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GetSpeed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98658"/>
                </a:solidFill>
                <a:latin typeface="Consolas"/>
              </a:rPr>
              <a:t>200</a:t>
            </a:r>
            <a:r>
              <a:rPr lang="en-US" sz="1200" dirty="0" smtClean="0">
                <a:latin typeface="Consolas"/>
              </a:rPr>
              <a:t>;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3" y="2087998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91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662249" cy="369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</a:t>
            </a:r>
            <a:endParaRPr lang="ru-RU" dirty="0" smtClean="0">
              <a:latin typeface="Roboto" panose="020B0604020202020204" charset="0"/>
              <a:ea typeface="Roboto" panose="020B0604020202020204" charset="0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Класс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295400"/>
            <a:ext cx="4019928" cy="24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347752" cy="359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 случае интерфейсов, как правило – это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реализация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b="1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b="1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 Стоит отметить, что классы наследуются от классов, а в случае с интерфейсами – реализуют их.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</a:t>
            </a:r>
            <a:r>
              <a:rPr lang="ru-RU" i="1" dirty="0" smtClean="0">
                <a:solidFill>
                  <a:schemeClr val="tx1"/>
                </a:solidFill>
              </a:rPr>
              <a:t>быть реализован</a:t>
            </a:r>
            <a:r>
              <a:rPr lang="ru-RU" dirty="0" smtClean="0">
                <a:solidFill>
                  <a:schemeClr val="tx1"/>
                </a:solidFill>
              </a:rPr>
              <a:t>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879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С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может наследовать возможности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b="1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3807562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455399" y="1095841"/>
            <a:ext cx="439705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BaseClass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SomeMethod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{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         </a:t>
            </a:r>
            <a:r>
              <a:rPr lang="en-US" sz="1200" dirty="0" err="1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(); </a:t>
            </a:r>
          </a:p>
          <a:p>
            <a:r>
              <a:rPr lang="en-US" sz="1200" dirty="0" smtClean="0">
                <a:latin typeface="Consolas"/>
              </a:rPr>
              <a:t>  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() :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/>
              <a:t>Подраздел: нюансы наследования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</a:t>
            </a:r>
            <a:r>
              <a:rPr lang="en-US" dirty="0" smtClean="0"/>
              <a:t> </a:t>
            </a:r>
            <a:r>
              <a:rPr lang="ru-RU" dirty="0" smtClean="0"/>
              <a:t>Конструктору нужно задать явное наследование конструктора от базового класс через</a:t>
            </a:r>
            <a:r>
              <a:rPr lang="en-US" dirty="0" smtClean="0"/>
              <a:t> </a:t>
            </a:r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base</a:t>
            </a:r>
            <a:r>
              <a:rPr lang="en-US" dirty="0" smtClean="0"/>
              <a:t>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классы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088" y="3277359"/>
            <a:ext cx="6278274" cy="106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4771449" y="1502159"/>
            <a:ext cx="336609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ChildSealed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 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709205" y="1507014"/>
            <a:ext cx="38566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 запечатанного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sealed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класса наследование запрещено.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методы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17869" y="1035754"/>
            <a:ext cx="476838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Метод переопределен и запечатан (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sealed)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Попытка переопределения метода приведет к ошибке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Bulldog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Ошибка компиляции!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Speak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запечатан в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Dog.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35562" y="1132662"/>
            <a:ext cx="334115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Переопределить 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sealed-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 нельзя.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8753" y="3957335"/>
            <a:ext cx="5975754" cy="88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617151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Конструкторы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17151" y="1233888"/>
            <a:ext cx="812638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 Однако конструктор ОБЯЗАН вызвать конструктор базового класса.</a:t>
            </a:r>
          </a:p>
          <a:p>
            <a:r>
              <a:rPr lang="ru-RU" dirty="0" smtClean="0"/>
              <a:t>Сначала выполняется код конструктора родителя, а затем код конструктора потомка.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7151" y="2288817"/>
            <a:ext cx="467263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Если в базовом классе нет конструктора без параметров — обязателен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ru-RU" dirty="0" smtClean="0"/>
              <a:t>. 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</a:t>
            </a:r>
            <a:r>
              <a:rPr lang="ru-RU" sz="1200" dirty="0" smtClean="0">
                <a:latin typeface="Consolas"/>
              </a:rPr>
              <a:t>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: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ru-RU" sz="1200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5406509" y="2288817"/>
            <a:ext cx="313607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Исключением являются конструкторы без параметров.</a:t>
            </a:r>
          </a:p>
          <a:p>
            <a:endParaRPr lang="en-US" sz="12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() {}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Статические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580330" y="1206306"/>
            <a:ext cx="3506854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Для статических членов справедливо следующее:</a:t>
            </a:r>
          </a:p>
          <a:p>
            <a:pPr marL="342900" indent="-342900">
              <a:buAutoNum type="arabicPeriod"/>
            </a:pPr>
            <a:r>
              <a:rPr lang="ru-RU" dirty="0" smtClean="0"/>
              <a:t>Статические </a:t>
            </a:r>
            <a:r>
              <a:rPr lang="ru-RU" dirty="0" smtClean="0"/>
              <a:t>члены доступны в производном классе.</a:t>
            </a:r>
          </a:p>
          <a:p>
            <a:pPr marL="342900" indent="-342900">
              <a:buAutoNum type="arabicPeriod"/>
            </a:pPr>
            <a:r>
              <a:rPr lang="ru-RU" dirty="0" smtClean="0"/>
              <a:t>Их поведение привязано к типу, а не к объекту.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 переопределяются.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84825" y="1255514"/>
            <a:ext cx="40043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Derived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Derived</a:t>
            </a:r>
            <a:endParaRPr lang="en-US" sz="1100" dirty="0" smtClean="0">
              <a:latin typeface="Consolas"/>
            </a:endParaRPr>
          </a:p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Base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   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Base"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Derived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Derived"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25127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Приватные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550" y="1059928"/>
            <a:ext cx="8085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Приватные члены в C# </a:t>
            </a:r>
            <a:r>
              <a:rPr lang="ru-RU" sz="1200" b="1" dirty="0" smtClean="0"/>
              <a:t>не наследуются в прямом смысле</a:t>
            </a:r>
            <a:r>
              <a:rPr lang="ru-RU" sz="1200" dirty="0" smtClean="0"/>
              <a:t> — </a:t>
            </a:r>
            <a:r>
              <a:rPr lang="ru-RU" sz="1200" dirty="0" smtClean="0"/>
              <a:t>к ним </a:t>
            </a:r>
            <a:r>
              <a:rPr lang="ru-RU" sz="1200" b="1" dirty="0" smtClean="0"/>
              <a:t>нет доступа из кода </a:t>
            </a:r>
            <a:r>
              <a:rPr lang="ru-RU" sz="1200" b="1" dirty="0" smtClean="0"/>
              <a:t>в производном классе</a:t>
            </a:r>
            <a:r>
              <a:rPr lang="ru-RU" sz="1200" dirty="0" smtClean="0"/>
              <a:t>, даже если находятся в иерархии.</a:t>
            </a:r>
          </a:p>
          <a:p>
            <a:r>
              <a:rPr lang="ru-RU" sz="1200" dirty="0" smtClean="0"/>
              <a:t>Но! Они </a:t>
            </a:r>
            <a:r>
              <a:rPr lang="ru-RU" sz="1200" b="1" dirty="0" smtClean="0"/>
              <a:t>существуют в объекте</a:t>
            </a:r>
            <a:r>
              <a:rPr lang="ru-RU" sz="1200" dirty="0" smtClean="0"/>
              <a:t> потомка (то есть память выделена), и к ним </a:t>
            </a:r>
            <a:r>
              <a:rPr lang="ru-RU" sz="1200" dirty="0" smtClean="0"/>
              <a:t>можно получать </a:t>
            </a:r>
            <a:r>
              <a:rPr lang="ru-RU" sz="1200" b="1" dirty="0" smtClean="0"/>
              <a:t>доступ </a:t>
            </a:r>
            <a:r>
              <a:rPr lang="ru-RU" sz="1200" b="1" dirty="0" smtClean="0"/>
              <a:t>косвенно</a:t>
            </a:r>
            <a:r>
              <a:rPr lang="ru-RU" sz="1200" dirty="0" smtClean="0"/>
              <a:t> через защищённые или публичные методы/свойства базового класса.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00550" y="2002126"/>
            <a:ext cx="33354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❌</a:t>
            </a:r>
            <a:r>
              <a:rPr lang="en-US" sz="1100" dirty="0" smtClean="0"/>
              <a:t> </a:t>
            </a:r>
            <a:r>
              <a:rPr lang="ru-RU" sz="1100" dirty="0" smtClean="0"/>
              <a:t>Прямой доступ — невозможен</a:t>
            </a: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ShowSecret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❌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Ошибка компиляции: </a:t>
            </a: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// '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secret'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недоступен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);</a:t>
            </a:r>
            <a:endParaRPr lang="ru-RU" sz="1100" dirty="0" smtClean="0">
              <a:solidFill>
                <a:srgbClr val="FF0000"/>
              </a:solidFill>
              <a:latin typeface="Consolas"/>
            </a:endParaRP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73810" y="2002127"/>
            <a:ext cx="40626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✅</a:t>
            </a:r>
            <a:r>
              <a:rPr lang="en-US" sz="1100" dirty="0" smtClean="0"/>
              <a:t> </a:t>
            </a:r>
            <a:r>
              <a:rPr lang="ru-RU" sz="1100" dirty="0" smtClean="0"/>
              <a:t>Косвенный доступ через </a:t>
            </a:r>
            <a:r>
              <a:rPr lang="en-US" sz="1100" dirty="0" smtClean="0"/>
              <a:t>protected-</a:t>
            </a:r>
            <a:r>
              <a:rPr lang="ru-RU" sz="1100" dirty="0" smtClean="0"/>
              <a:t>метод</a:t>
            </a:r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latin typeface="Consolas"/>
              </a:rPr>
              <a:t>() =&gt;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200" b="1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b="1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RevealSecret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	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$"Inherited secret: {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()}"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23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26359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Кратко об ООП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26359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Инкапсуляция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26359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Наследование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26359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2647949" y="4167231"/>
            <a:ext cx="3365501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96523" y="2553696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35349" y="2667206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99901"/>
            <a:ext cx="7113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</a:p>
        </p:txBody>
      </p:sp>
      <p:pic>
        <p:nvPicPr>
          <p:cNvPr id="79876" name="Picture 4" descr="https://lh7-rt.googleusercontent.com/slidesz/AGV_vUfBAh14117XBEAqtSepoNSzBb2WeAq3IYHfQYLk6IoQ1o1vvU24b-7zJNJFqAAilsQEtQR7HI4xu6_uk4mcbhWhpHKpnq54h3tqNQBPQRNVcGhMEODGGwcJGaIyzlfCJri1NgsM6IO2aO0vpzRqlpazILP4ueo=s2048?key=j_orzxdcFzmLafYJrIFlz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6199" y="2951855"/>
            <a:ext cx="619381" cy="619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12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6415</TotalTime>
  <Words>1621</Words>
  <Application>Microsoft Office PowerPoint</Application>
  <PresentationFormat>Экран (16:9)</PresentationFormat>
  <Paragraphs>387</Paragraphs>
  <Slides>44</Slides>
  <Notes>44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3" baseType="lpstr">
      <vt:lpstr>Arial</vt:lpstr>
      <vt:lpstr>Courier New</vt:lpstr>
      <vt:lpstr>Arial Unicode MS</vt:lpstr>
      <vt:lpstr>Roboto</vt:lpstr>
      <vt:lpstr>Calibri</vt:lpstr>
      <vt:lpstr>Consolas</vt:lpstr>
      <vt:lpstr>HeliosExtC</vt:lpstr>
      <vt:lpstr>Segoe UI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Best Practice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Множественное наследование запрещено</vt:lpstr>
      <vt:lpstr>Почему в C# множественное наследование запрещено</vt:lpstr>
      <vt:lpstr>Транзитивное наследование</vt:lpstr>
      <vt:lpstr>Ключевое слово base</vt:lpstr>
      <vt:lpstr>Подраздел: нюансы наследования</vt:lpstr>
      <vt:lpstr>Некоторые нюансы наследования</vt:lpstr>
      <vt:lpstr> Запечатанные(sealed) классы</vt:lpstr>
      <vt:lpstr> Запечатанные(sealed) методы</vt:lpstr>
      <vt:lpstr>Конструкторы</vt:lpstr>
      <vt:lpstr>Статические члены</vt:lpstr>
      <vt:lpstr>Приватные члены</vt:lpstr>
      <vt:lpstr>Вопросы, на которые отвечает наследование</vt:lpstr>
      <vt:lpstr>Решение задач</vt:lpstr>
      <vt:lpstr>Решение задач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588</cp:revision>
  <dcterms:modified xsi:type="dcterms:W3CDTF">2025-07-15T09:57:26Z</dcterms:modified>
</cp:coreProperties>
</file>